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88" r:id="rId2"/>
    <p:sldId id="258" r:id="rId3"/>
    <p:sldId id="289" r:id="rId4"/>
    <p:sldId id="260" r:id="rId5"/>
    <p:sldId id="290" r:id="rId6"/>
    <p:sldId id="291" r:id="rId7"/>
    <p:sldId id="293" r:id="rId8"/>
    <p:sldId id="263" r:id="rId9"/>
    <p:sldId id="264" r:id="rId10"/>
    <p:sldId id="273" r:id="rId11"/>
    <p:sldId id="294" r:id="rId12"/>
    <p:sldId id="295" r:id="rId13"/>
    <p:sldId id="297" r:id="rId14"/>
    <p:sldId id="298" r:id="rId15"/>
    <p:sldId id="299" r:id="rId16"/>
    <p:sldId id="300" r:id="rId17"/>
    <p:sldId id="302" r:id="rId18"/>
    <p:sldId id="281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530" autoAdjust="0"/>
  </p:normalViewPr>
  <p:slideViewPr>
    <p:cSldViewPr snapToGrid="0">
      <p:cViewPr varScale="1">
        <p:scale>
          <a:sx n="58" d="100"/>
          <a:sy n="58" d="100"/>
        </p:scale>
        <p:origin x="12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474342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31800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0443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143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833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397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7636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2180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01139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759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245233" y="9382344"/>
            <a:ext cx="1623017" cy="310713"/>
            <a:chOff x="-70845" y="0"/>
            <a:chExt cx="1623016" cy="310711"/>
          </a:xfrm>
        </p:grpSpPr>
        <p:pic>
          <p:nvPicPr>
            <p:cNvPr id="3" name="devcrowd-logo-darken.pdf"/>
            <p:cNvPicPr>
              <a:picLocks noChangeAspect="1"/>
            </p:cNvPicPr>
            <p:nvPr/>
          </p:nvPicPr>
          <p:blipFill>
            <a:blip r:embed="rId14">
              <a:alphaModFix amt="74830"/>
              <a:extLst/>
            </a:blip>
            <a:stretch>
              <a:fillRect/>
            </a:stretch>
          </p:blipFill>
          <p:spPr>
            <a:xfrm>
              <a:off x="875010" y="85504"/>
              <a:ext cx="677161" cy="139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" name="Shape 4"/>
            <p:cNvSpPr/>
            <p:nvPr/>
          </p:nvSpPr>
          <p:spPr>
            <a:xfrm>
              <a:off x="-70846" y="0"/>
              <a:ext cx="1030771" cy="310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3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created by</a:t>
              </a:r>
            </a:p>
          </p:txBody>
        </p:sp>
      </p:grp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ctrTitle"/>
          </p:nvPr>
        </p:nvSpPr>
        <p:spPr>
          <a:xfrm>
            <a:off x="6987137" y="7251691"/>
            <a:ext cx="5713413" cy="13928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Up in the Air</a:t>
            </a:r>
          </a:p>
        </p:txBody>
      </p:sp>
      <p:sp>
        <p:nvSpPr>
          <p:cNvPr id="131" name="Shape 131"/>
          <p:cNvSpPr>
            <a:spLocks noGrp="1"/>
          </p:cNvSpPr>
          <p:nvPr>
            <p:ph type="subTitle" sz="quarter" idx="1"/>
          </p:nvPr>
        </p:nvSpPr>
        <p:spPr>
          <a:xfrm>
            <a:off x="6987137" y="8732977"/>
            <a:ext cx="5713413" cy="56782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Serverless Computing With Azure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FB9C9-D82F-44A8-9E2E-3D147A1665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3979" y="0"/>
            <a:ext cx="13947398" cy="975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A407AF-EB0C-487C-96DF-859CB03D4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720" y="3352800"/>
            <a:ext cx="4572000" cy="304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C2EFAF-F710-4794-A40D-1F6D661B12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65" y="2887579"/>
            <a:ext cx="2054109" cy="39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941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1718220" y="5143500"/>
            <a:ext cx="1520479" cy="1270000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Trigger</a:t>
            </a:r>
          </a:p>
        </p:txBody>
      </p:sp>
      <p:sp>
        <p:nvSpPr>
          <p:cNvPr id="234" name="Shape 234"/>
          <p:cNvSpPr/>
          <p:nvPr/>
        </p:nvSpPr>
        <p:spPr>
          <a:xfrm>
            <a:off x="5742161" y="1574800"/>
            <a:ext cx="1520478" cy="1270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/>
              <a:t>In Bindings</a:t>
            </a:r>
            <a:r>
              <a:rPr lang="en-CA" dirty="0"/>
              <a:t>*</a:t>
            </a:r>
            <a:endParaRPr dirty="0"/>
          </a:p>
        </p:txBody>
      </p:sp>
      <p:sp>
        <p:nvSpPr>
          <p:cNvPr id="235" name="Shape 235"/>
          <p:cNvSpPr/>
          <p:nvPr/>
        </p:nvSpPr>
        <p:spPr>
          <a:xfrm>
            <a:off x="9791700" y="5143500"/>
            <a:ext cx="1520478" cy="1270000"/>
          </a:xfrm>
          <a:prstGeom prst="rect">
            <a:avLst/>
          </a:prstGeom>
          <a:solidFill>
            <a:srgbClr val="3298C8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/>
              <a:t>Out Bindings</a:t>
            </a:r>
            <a:r>
              <a:rPr lang="en-CA" dirty="0"/>
              <a:t>*</a:t>
            </a:r>
            <a:endParaRPr dirty="0"/>
          </a:p>
        </p:txBody>
      </p:sp>
      <p:sp>
        <p:nvSpPr>
          <p:cNvPr id="236" name="Shape 236"/>
          <p:cNvSpPr/>
          <p:nvPr/>
        </p:nvSpPr>
        <p:spPr>
          <a:xfrm>
            <a:off x="3589190" y="5778500"/>
            <a:ext cx="1623018" cy="0"/>
          </a:xfrm>
          <a:prstGeom prst="line">
            <a:avLst/>
          </a:prstGeom>
          <a:ln w="76200">
            <a:solidFill>
              <a:srgbClr val="3298C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2699" y="4864100"/>
            <a:ext cx="1905001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7818191" y="5778500"/>
            <a:ext cx="1623017" cy="0"/>
          </a:xfrm>
          <a:prstGeom prst="line">
            <a:avLst/>
          </a:prstGeom>
          <a:ln w="76200">
            <a:solidFill>
              <a:srgbClr val="3298C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6515199" y="3241291"/>
            <a:ext cx="1" cy="1226318"/>
          </a:xfrm>
          <a:prstGeom prst="line">
            <a:avLst/>
          </a:prstGeom>
          <a:ln w="76200">
            <a:solidFill>
              <a:srgbClr val="3298C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3A88-ABB5-4AA5-AA7A-88263D56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Serverless CQRS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1F199-D7FB-4A6F-A997-FA04A05F6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>
            <a:normAutofit/>
          </a:bodyPr>
          <a:lstStyle/>
          <a:p>
            <a:r>
              <a:rPr lang="en-CA" dirty="0"/>
              <a:t>serverless command-handler</a:t>
            </a:r>
          </a:p>
          <a:p>
            <a:r>
              <a:rPr lang="en-CA" dirty="0"/>
              <a:t>PaaS </a:t>
            </a:r>
            <a:r>
              <a:rPr lang="en-CA" dirty="0" err="1"/>
              <a:t>EventStore</a:t>
            </a:r>
            <a:endParaRPr lang="en-CA" dirty="0"/>
          </a:p>
          <a:p>
            <a:r>
              <a:rPr lang="en-CA" dirty="0"/>
              <a:t>serverless projections</a:t>
            </a:r>
          </a:p>
          <a:p>
            <a:r>
              <a:rPr lang="en-CA" dirty="0"/>
              <a:t>PaaS pub/sub</a:t>
            </a:r>
          </a:p>
          <a:p>
            <a:endParaRPr lang="en-CA" dirty="0"/>
          </a:p>
          <a:p>
            <a:r>
              <a:rPr lang="en-CA" dirty="0"/>
              <a:t>perfect scaling </a:t>
            </a:r>
          </a:p>
          <a:p>
            <a:r>
              <a:rPr lang="en-CA" dirty="0"/>
              <a:t>cloud driven</a:t>
            </a:r>
          </a:p>
          <a:p>
            <a:r>
              <a:rPr lang="en-CA" dirty="0"/>
              <a:t>platform agnostic</a:t>
            </a:r>
          </a:p>
          <a:p>
            <a:r>
              <a:rPr lang="en-CA" dirty="0"/>
              <a:t>technology agnostic</a:t>
            </a:r>
          </a:p>
        </p:txBody>
      </p:sp>
    </p:spTree>
    <p:extLst>
      <p:ext uri="{BB962C8B-B14F-4D97-AF65-F5344CB8AC3E}">
        <p14:creationId xmlns:p14="http://schemas.microsoft.com/office/powerpoint/2010/main" val="333274995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3A88-ABB5-4AA5-AA7A-88263D56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ServerlessCQRS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95540-34D0-49F0-930C-A3B80EEB9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4673"/>
            <a:ext cx="12981274" cy="652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0602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3A88-ABB5-4AA5-AA7A-88263D56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ServerlessCQRS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55847-1319-4B02-A9F4-B68F78A96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21268"/>
            <a:ext cx="12988054" cy="652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8337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3A88-ABB5-4AA5-AA7A-88263D56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ServerlessCQRS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77555-D936-460E-B32D-F66A2C956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4673"/>
            <a:ext cx="12981272" cy="652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3112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3A88-ABB5-4AA5-AA7A-88263D56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818"/>
            <a:ext cx="11099800" cy="2159000"/>
          </a:xfrm>
        </p:spPr>
        <p:txBody>
          <a:bodyPr>
            <a:normAutofit fontScale="90000"/>
          </a:bodyPr>
          <a:lstStyle/>
          <a:p>
            <a:r>
              <a:rPr lang="en-CA" dirty="0" err="1"/>
              <a:t>ServerlessCQRS</a:t>
            </a:r>
            <a:br>
              <a:rPr lang="en-CA" dirty="0"/>
            </a:br>
            <a:r>
              <a:rPr lang="en-CA" dirty="0"/>
              <a:t>What’s 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9DCD5-EB1A-478F-8731-2B66580C7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4818"/>
            <a:ext cx="13004800" cy="711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2063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EF91CC-C9B1-4CFA-B2B5-FF9019F67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9187474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roup 304"/>
          <p:cNvGrpSpPr/>
          <p:nvPr/>
        </p:nvGrpSpPr>
        <p:grpSpPr>
          <a:xfrm>
            <a:off x="1487393" y="2235612"/>
            <a:ext cx="10030014" cy="5282376"/>
            <a:chOff x="0" y="0"/>
            <a:chExt cx="10030012" cy="5282375"/>
          </a:xfrm>
        </p:grpSpPr>
        <p:sp>
          <p:nvSpPr>
            <p:cNvPr id="282" name="Shape 282"/>
            <p:cNvSpPr/>
            <p:nvPr/>
          </p:nvSpPr>
          <p:spPr>
            <a:xfrm>
              <a:off x="6647549" y="665042"/>
              <a:ext cx="1570956" cy="8542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53585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merci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5641235" y="3406281"/>
              <a:ext cx="2699533" cy="8542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53585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thank you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3368682" y="1710443"/>
              <a:ext cx="3348314" cy="1557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72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danke</a:t>
              </a:r>
            </a:p>
          </p:txBody>
        </p:sp>
        <p:sp>
          <p:nvSpPr>
            <p:cNvPr id="285" name="Shape 285"/>
            <p:cNvSpPr/>
            <p:nvPr/>
          </p:nvSpPr>
          <p:spPr>
            <a:xfrm>
              <a:off x="9040914" y="3241813"/>
              <a:ext cx="989099" cy="5267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2000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dekuji</a:t>
              </a:r>
            </a:p>
          </p:txBody>
        </p:sp>
        <p:sp>
          <p:nvSpPr>
            <p:cNvPr id="286" name="Shape 286"/>
            <p:cNvSpPr/>
            <p:nvPr/>
          </p:nvSpPr>
          <p:spPr>
            <a:xfrm>
              <a:off x="3452013" y="804135"/>
              <a:ext cx="635874" cy="576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2200">
                  <a:solidFill>
                    <a:srgbClr val="53585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tak</a:t>
              </a:r>
            </a:p>
          </p:txBody>
        </p:sp>
        <p:sp>
          <p:nvSpPr>
            <p:cNvPr id="287" name="Shape 287"/>
            <p:cNvSpPr/>
            <p:nvPr/>
          </p:nvSpPr>
          <p:spPr>
            <a:xfrm>
              <a:off x="8691367" y="938870"/>
              <a:ext cx="1164286" cy="396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1300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dirty="0"/>
                <a:t>dank </a:t>
              </a:r>
              <a:r>
                <a:rPr dirty="0" err="1"/>
                <a:t>je</a:t>
              </a:r>
              <a:r>
                <a:rPr dirty="0"/>
                <a:t> we</a:t>
              </a:r>
              <a:r>
                <a:rPr lang="en-CA" dirty="0"/>
                <a:t>l</a:t>
              </a:r>
              <a:endParaRPr dirty="0"/>
            </a:p>
          </p:txBody>
        </p:sp>
        <p:sp>
          <p:nvSpPr>
            <p:cNvPr id="288" name="Shape 288"/>
            <p:cNvSpPr/>
            <p:nvPr/>
          </p:nvSpPr>
          <p:spPr>
            <a:xfrm>
              <a:off x="6849783" y="0"/>
              <a:ext cx="667390" cy="396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1300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xièxie</a:t>
              </a:r>
            </a:p>
          </p:txBody>
        </p:sp>
        <p:sp>
          <p:nvSpPr>
            <p:cNvPr id="289" name="Shape 289"/>
            <p:cNvSpPr/>
            <p:nvPr/>
          </p:nvSpPr>
          <p:spPr>
            <a:xfrm>
              <a:off x="7757532" y="2621072"/>
              <a:ext cx="1037246" cy="6086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2400">
                  <a:solidFill>
                    <a:srgbClr val="53585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dirty="0" err="1"/>
                <a:t>kiito</a:t>
              </a:r>
              <a:endParaRPr dirty="0"/>
            </a:p>
          </p:txBody>
        </p:sp>
        <p:sp>
          <p:nvSpPr>
            <p:cNvPr id="290" name="Shape 290"/>
            <p:cNvSpPr/>
            <p:nvPr/>
          </p:nvSpPr>
          <p:spPr>
            <a:xfrm>
              <a:off x="4502212" y="3855959"/>
              <a:ext cx="574768" cy="396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1300">
                  <a:solidFill>
                    <a:srgbClr val="53585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toda</a:t>
              </a:r>
            </a:p>
          </p:txBody>
        </p:sp>
        <p:sp>
          <p:nvSpPr>
            <p:cNvPr id="291" name="Shape 291"/>
            <p:cNvSpPr/>
            <p:nvPr/>
          </p:nvSpPr>
          <p:spPr>
            <a:xfrm>
              <a:off x="0" y="579149"/>
              <a:ext cx="1127672" cy="396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1300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köszönöm</a:t>
              </a:r>
            </a:p>
          </p:txBody>
        </p:sp>
        <p:sp>
          <p:nvSpPr>
            <p:cNvPr id="292" name="Shape 292"/>
            <p:cNvSpPr/>
            <p:nvPr/>
          </p:nvSpPr>
          <p:spPr>
            <a:xfrm>
              <a:off x="7156972" y="4631082"/>
              <a:ext cx="1967601" cy="396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1300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go raibh maith agat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2156809" y="3626850"/>
              <a:ext cx="1694074" cy="8542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>
                  <a:solidFill>
                    <a:srgbClr val="53585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grazie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1816886" y="692978"/>
              <a:ext cx="909736" cy="396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1300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dziekuje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431349" y="2621072"/>
              <a:ext cx="2057995" cy="6086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2400">
                  <a:solidFill>
                    <a:srgbClr val="53585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multumesc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4638210" y="53593"/>
              <a:ext cx="1522071" cy="6086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2400">
                  <a:solidFill>
                    <a:srgbClr val="53585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spacibo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2194486" y="4755641"/>
              <a:ext cx="896224" cy="5267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2000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hvala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831339" y="1369664"/>
              <a:ext cx="2018163" cy="8542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>
                  <a:solidFill>
                    <a:srgbClr val="53585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gracias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1076076" y="3855959"/>
              <a:ext cx="550577" cy="396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1300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tack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7498456" y="1713278"/>
              <a:ext cx="1535617" cy="5267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2000">
                  <a:solidFill>
                    <a:srgbClr val="53585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mauruuru</a:t>
              </a:r>
            </a:p>
          </p:txBody>
        </p:sp>
        <p:sp>
          <p:nvSpPr>
            <p:cNvPr id="301" name="Shape 301"/>
            <p:cNvSpPr/>
            <p:nvPr/>
          </p:nvSpPr>
          <p:spPr>
            <a:xfrm>
              <a:off x="3765730" y="4755641"/>
              <a:ext cx="2461010" cy="5267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2000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tesekkur ederim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2883704" y="0"/>
              <a:ext cx="812754" cy="396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1300">
                  <a:solidFill>
                    <a:srgbClr val="A6AAA9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diakuiu</a:t>
              </a:r>
            </a:p>
          </p:txBody>
        </p:sp>
        <p:sp>
          <p:nvSpPr>
            <p:cNvPr id="303" name="Shape 303"/>
            <p:cNvSpPr/>
            <p:nvPr/>
          </p:nvSpPr>
          <p:spPr>
            <a:xfrm>
              <a:off x="4943201" y="894151"/>
              <a:ext cx="788781" cy="396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defRPr sz="1300">
                  <a:solidFill>
                    <a:srgbClr val="53585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a dank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430469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1F756-EE85-4BE3-84D3-0D1C57FB1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3B0F1-31CB-491B-8577-86B0E2D70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github.com/</a:t>
            </a:r>
            <a:r>
              <a:rPr lang="en-CA" dirty="0" err="1"/>
              <a:t>CQRSaaS</a:t>
            </a:r>
            <a:r>
              <a:rPr lang="en-CA" dirty="0"/>
              <a:t> – slides, demos -&gt; contribute</a:t>
            </a:r>
          </a:p>
          <a:p>
            <a:r>
              <a:rPr lang="en-CA" dirty="0"/>
              <a:t>github.com/</a:t>
            </a:r>
            <a:r>
              <a:rPr lang="en-CA" dirty="0" err="1"/>
              <a:t>adaptech</a:t>
            </a:r>
            <a:r>
              <a:rPr lang="en-CA" dirty="0"/>
              <a:t> – original nota code</a:t>
            </a:r>
          </a:p>
          <a:p>
            <a:r>
              <a:rPr lang="en-CA" dirty="0"/>
              <a:t>functionlibrary.azurewebsites.net – Easy ARM Deployments</a:t>
            </a:r>
          </a:p>
          <a:p>
            <a:r>
              <a:rPr lang="en-CA" dirty="0"/>
              <a:t>“Google” – best source for education and information</a:t>
            </a:r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59BD1F-48BD-4200-B1DC-FE4A13E2D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Serverless CQRS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EF7682-2C27-47B6-A221-916B7A7E2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CA" dirty="0"/>
              <a:t>CQRS, DDD and ES?</a:t>
            </a:r>
          </a:p>
          <a:p>
            <a:r>
              <a:rPr lang="en-CA" dirty="0" err="1"/>
              <a:t>Serverless</a:t>
            </a:r>
            <a:r>
              <a:rPr lang="en-CA" dirty="0"/>
              <a:t>?</a:t>
            </a:r>
          </a:p>
          <a:p>
            <a:r>
              <a:rPr lang="en-CA" dirty="0"/>
              <a:t>Serverless CQRS!</a:t>
            </a:r>
          </a:p>
          <a:p>
            <a:r>
              <a:rPr lang="en-CA" dirty="0"/>
              <a:t>What’s next?</a:t>
            </a:r>
          </a:p>
          <a:p>
            <a:endParaRPr lang="en-CA" dirty="0"/>
          </a:p>
          <a:p>
            <a:endParaRPr lang="en-CA" dirty="0"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274" t="279" r="2" b="2"/>
          <a:stretch>
            <a:fillRect/>
          </a:stretch>
        </p:blipFill>
        <p:spPr>
          <a:xfrm>
            <a:off x="1171641" y="2113508"/>
            <a:ext cx="3799447" cy="3799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1" h="21600" extrusionOk="0">
                <a:moveTo>
                  <a:pt x="10336" y="0"/>
                </a:moveTo>
                <a:cubicBezTo>
                  <a:pt x="7691" y="0"/>
                  <a:pt x="5045" y="1058"/>
                  <a:pt x="3027" y="3175"/>
                </a:cubicBezTo>
                <a:cubicBezTo>
                  <a:pt x="-1009" y="7409"/>
                  <a:pt x="-1009" y="14275"/>
                  <a:pt x="3027" y="18509"/>
                </a:cubicBezTo>
                <a:cubicBezTo>
                  <a:pt x="4736" y="20301"/>
                  <a:pt x="6896" y="21325"/>
                  <a:pt x="9123" y="21600"/>
                </a:cubicBezTo>
                <a:lnTo>
                  <a:pt x="11551" y="21600"/>
                </a:lnTo>
                <a:cubicBezTo>
                  <a:pt x="13778" y="21325"/>
                  <a:pt x="15936" y="20301"/>
                  <a:pt x="17644" y="18509"/>
                </a:cubicBezTo>
                <a:cubicBezTo>
                  <a:pt x="19353" y="16717"/>
                  <a:pt x="20329" y="14452"/>
                  <a:pt x="20591" y="12117"/>
                </a:cubicBezTo>
                <a:lnTo>
                  <a:pt x="20591" y="9569"/>
                </a:lnTo>
                <a:cubicBezTo>
                  <a:pt x="20329" y="7233"/>
                  <a:pt x="19353" y="4967"/>
                  <a:pt x="17644" y="3175"/>
                </a:cubicBezTo>
                <a:cubicBezTo>
                  <a:pt x="15626" y="1058"/>
                  <a:pt x="12981" y="0"/>
                  <a:pt x="10336" y="0"/>
                </a:cubicBezTo>
                <a:close/>
              </a:path>
            </a:pathLst>
          </a:custGeom>
          <a:ln w="63500">
            <a:solidFill>
              <a:srgbClr val="DCDEE0"/>
            </a:solidFill>
            <a:miter lim="400000"/>
          </a:ln>
          <a:effectLst>
            <a:outerShdw blurRad="177800" dir="5400000" rotWithShape="0">
              <a:srgbClr val="A6AAA9">
                <a:alpha val="50000"/>
              </a:srgbClr>
            </a:outerShdw>
          </a:effectLst>
        </p:spPr>
      </p:pic>
      <p:pic>
        <p:nvPicPr>
          <p:cNvPr id="161" name="janekf-jump.jpg"/>
          <p:cNvPicPr>
            <a:picLocks noChangeAspect="1"/>
          </p:cNvPicPr>
          <p:nvPr/>
        </p:nvPicPr>
        <p:blipFill>
          <a:blip r:embed="rId3">
            <a:extLst/>
          </a:blip>
          <a:srcRect l="2323" t="13517" r="2323" b="14949"/>
          <a:stretch>
            <a:fillRect/>
          </a:stretch>
        </p:blipFill>
        <p:spPr>
          <a:xfrm>
            <a:off x="8023247" y="2108173"/>
            <a:ext cx="3809912" cy="3809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63500">
            <a:solidFill>
              <a:srgbClr val="DCDEE0"/>
            </a:solidFill>
            <a:miter lim="400000"/>
          </a:ln>
          <a:effectLst>
            <a:outerShdw blurRad="177800" dir="5400000" rotWithShape="0">
              <a:srgbClr val="A6AAA9">
                <a:alpha val="50000"/>
              </a:srgbClr>
            </a:outerShdw>
          </a:effectLst>
        </p:spPr>
      </p:pic>
      <p:sp>
        <p:nvSpPr>
          <p:cNvPr id="162" name="Shape 162"/>
          <p:cNvSpPr/>
          <p:nvPr/>
        </p:nvSpPr>
        <p:spPr>
          <a:xfrm>
            <a:off x="1172613" y="6124984"/>
            <a:ext cx="3797504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Reverse Flash - Sia</a:t>
            </a:r>
          </a:p>
        </p:txBody>
      </p:sp>
      <p:sp>
        <p:nvSpPr>
          <p:cNvPr id="163" name="Shape 163"/>
          <p:cNvSpPr/>
          <p:nvPr/>
        </p:nvSpPr>
        <p:spPr>
          <a:xfrm>
            <a:off x="8487108" y="6124984"/>
            <a:ext cx="288219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Flash - Jan(ek)</a:t>
            </a:r>
          </a:p>
        </p:txBody>
      </p:sp>
      <p:pic>
        <p:nvPicPr>
          <p:cNvPr id="164" name="pasted-image.tiff"/>
          <p:cNvPicPr>
            <a:picLocks noChangeAspect="1"/>
          </p:cNvPicPr>
          <p:nvPr/>
        </p:nvPicPr>
        <p:blipFill>
          <a:blip r:embed="rId4">
            <a:extLst/>
          </a:blip>
          <a:srcRect l="35328" t="21342" r="39770"/>
          <a:stretch>
            <a:fillRect/>
          </a:stretch>
        </p:blipFill>
        <p:spPr>
          <a:xfrm>
            <a:off x="5335389" y="2960008"/>
            <a:ext cx="2333907" cy="26272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10724422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2754978" y="8142403"/>
            <a:ext cx="7856874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6200"/>
            </a:pPr>
            <a:r>
              <a:rPr lang="en-CA" sz="4400" dirty="0"/>
              <a:t>Command and Query Responsibility Segregation</a:t>
            </a:r>
            <a:endParaRPr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A97E6-CE39-4C77-9325-435310155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85" y="378957"/>
            <a:ext cx="10215061" cy="776344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2754978" y="8480957"/>
            <a:ext cx="785687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6200"/>
            </a:pPr>
            <a:r>
              <a:rPr lang="en-CA" sz="4400" dirty="0"/>
              <a:t>Domain Driven Design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FA66-B084-4D4D-AE19-30A0FC2C60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8275"/>
            <a:ext cx="13004800" cy="560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10030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2754978" y="8480957"/>
            <a:ext cx="785687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6200"/>
            </a:pPr>
            <a:r>
              <a:rPr lang="en-CA" sz="4400" dirty="0"/>
              <a:t>Event Sourcing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E4FB0-E240-415B-832A-FC53093CD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619250"/>
            <a:ext cx="115824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0690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FF124-AAA6-49DD-9C75-FDF3AD0E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Serverless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99081-858D-4930-BF13-8198A6399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65" y="2887579"/>
            <a:ext cx="2054109" cy="39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254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3435350" y="1644650"/>
            <a:ext cx="1270000" cy="1270000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DB</a:t>
            </a:r>
          </a:p>
        </p:txBody>
      </p:sp>
      <p:sp>
        <p:nvSpPr>
          <p:cNvPr id="185" name="Shape 185"/>
          <p:cNvSpPr/>
          <p:nvPr/>
        </p:nvSpPr>
        <p:spPr>
          <a:xfrm>
            <a:off x="3435350" y="6838950"/>
            <a:ext cx="1270000" cy="1270000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Messaging</a:t>
            </a:r>
          </a:p>
        </p:txBody>
      </p:sp>
      <p:sp>
        <p:nvSpPr>
          <p:cNvPr id="186" name="Shape 186"/>
          <p:cNvSpPr/>
          <p:nvPr/>
        </p:nvSpPr>
        <p:spPr>
          <a:xfrm>
            <a:off x="8299450" y="1644650"/>
            <a:ext cx="1270000" cy="1270000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Web-Server</a:t>
            </a:r>
          </a:p>
        </p:txBody>
      </p:sp>
      <p:sp>
        <p:nvSpPr>
          <p:cNvPr id="187" name="Shape 187"/>
          <p:cNvSpPr/>
          <p:nvPr/>
        </p:nvSpPr>
        <p:spPr>
          <a:xfrm>
            <a:off x="8299450" y="6838950"/>
            <a:ext cx="1270000" cy="1270000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Monitoring</a:t>
            </a:r>
          </a:p>
        </p:txBody>
      </p:sp>
      <p:sp>
        <p:nvSpPr>
          <p:cNvPr id="188" name="Shape 188"/>
          <p:cNvSpPr/>
          <p:nvPr/>
        </p:nvSpPr>
        <p:spPr>
          <a:xfrm>
            <a:off x="3404296" y="1778696"/>
            <a:ext cx="6196208" cy="6196208"/>
          </a:xfrm>
          <a:prstGeom prst="ellipse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r>
              <a:t>Feature</a:t>
            </a:r>
          </a:p>
        </p:txBody>
      </p:sp>
      <p:pic>
        <p:nvPicPr>
          <p:cNvPr id="18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75131" y="7219794"/>
            <a:ext cx="2081270" cy="1998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5764311" y="4138711"/>
            <a:ext cx="1476178" cy="1476178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Feature</a:t>
            </a:r>
          </a:p>
        </p:txBody>
      </p:sp>
      <p:sp>
        <p:nvSpPr>
          <p:cNvPr id="192" name="Shape 192"/>
          <p:cNvSpPr/>
          <p:nvPr/>
        </p:nvSpPr>
        <p:spPr>
          <a:xfrm>
            <a:off x="3864690" y="2073990"/>
            <a:ext cx="2539587" cy="2539587"/>
          </a:xfrm>
          <a:prstGeom prst="rect">
            <a:avLst/>
          </a:prstGeom>
          <a:solidFill>
            <a:schemeClr val="accent2">
              <a:hueOff val="-554920"/>
              <a:satOff val="-21482"/>
              <a:lumOff val="-6228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DB</a:t>
            </a:r>
          </a:p>
        </p:txBody>
      </p:sp>
      <p:sp>
        <p:nvSpPr>
          <p:cNvPr id="193" name="Shape 193"/>
          <p:cNvSpPr/>
          <p:nvPr/>
        </p:nvSpPr>
        <p:spPr>
          <a:xfrm>
            <a:off x="3864690" y="5140023"/>
            <a:ext cx="2539587" cy="2539587"/>
          </a:xfrm>
          <a:prstGeom prst="rect">
            <a:avLst/>
          </a:prstGeom>
          <a:solidFill>
            <a:schemeClr val="accent2">
              <a:hueOff val="-554920"/>
              <a:satOff val="-21482"/>
              <a:lumOff val="-6228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Messaging</a:t>
            </a:r>
          </a:p>
        </p:txBody>
      </p:sp>
      <p:sp>
        <p:nvSpPr>
          <p:cNvPr id="194" name="Shape 194"/>
          <p:cNvSpPr/>
          <p:nvPr/>
        </p:nvSpPr>
        <p:spPr>
          <a:xfrm>
            <a:off x="6600523" y="2073990"/>
            <a:ext cx="2539586" cy="2539587"/>
          </a:xfrm>
          <a:prstGeom prst="rect">
            <a:avLst/>
          </a:prstGeom>
          <a:solidFill>
            <a:schemeClr val="accent2">
              <a:hueOff val="-554920"/>
              <a:satOff val="-21482"/>
              <a:lumOff val="-6228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Web-Server</a:t>
            </a:r>
          </a:p>
        </p:txBody>
      </p:sp>
      <p:sp>
        <p:nvSpPr>
          <p:cNvPr id="195" name="Shape 195"/>
          <p:cNvSpPr/>
          <p:nvPr/>
        </p:nvSpPr>
        <p:spPr>
          <a:xfrm>
            <a:off x="6600523" y="5140023"/>
            <a:ext cx="2539586" cy="2539587"/>
          </a:xfrm>
          <a:prstGeom prst="rect">
            <a:avLst/>
          </a:prstGeom>
          <a:solidFill>
            <a:schemeClr val="accent2">
              <a:hueOff val="-554920"/>
              <a:satOff val="-21482"/>
              <a:lumOff val="-6228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Monitoring</a:t>
            </a:r>
          </a:p>
        </p:txBody>
      </p:sp>
      <p:pic>
        <p:nvPicPr>
          <p:cNvPr id="19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61650" y="7270750"/>
            <a:ext cx="1774368" cy="18428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159</Words>
  <Application>Microsoft Office PowerPoint</Application>
  <PresentationFormat>Custom</PresentationFormat>
  <Paragraphs>68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Helvetica</vt:lpstr>
      <vt:lpstr>Helvetica Light</vt:lpstr>
      <vt:lpstr>Helvetica Neue</vt:lpstr>
      <vt:lpstr>Helvetica Neue Light</vt:lpstr>
      <vt:lpstr>Helvetica Neue Thin</vt:lpstr>
      <vt:lpstr>White</vt:lpstr>
      <vt:lpstr>Up in the Air</vt:lpstr>
      <vt:lpstr>Serverless CQRS</vt:lpstr>
      <vt:lpstr>PowerPoint Presentation</vt:lpstr>
      <vt:lpstr>PowerPoint Presentation</vt:lpstr>
      <vt:lpstr>PowerPoint Presentation</vt:lpstr>
      <vt:lpstr>PowerPoint Presentation</vt:lpstr>
      <vt:lpstr>Serverless</vt:lpstr>
      <vt:lpstr>PowerPoint Presentation</vt:lpstr>
      <vt:lpstr>PowerPoint Presentation</vt:lpstr>
      <vt:lpstr>PowerPoint Presentation</vt:lpstr>
      <vt:lpstr>Serverless CQRS</vt:lpstr>
      <vt:lpstr>ServerlessCQRS</vt:lpstr>
      <vt:lpstr>ServerlessCQRS</vt:lpstr>
      <vt:lpstr>ServerlessCQRS</vt:lpstr>
      <vt:lpstr>ServerlessCQRS What’s next</vt:lpstr>
      <vt:lpstr>Demo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 in the Air</dc:title>
  <dc:creator>Sia Ghassemi</dc:creator>
  <cp:lastModifiedBy>Sia Ghassemi</cp:lastModifiedBy>
  <cp:revision>26</cp:revision>
  <dcterms:modified xsi:type="dcterms:W3CDTF">2018-04-11T08:37:25Z</dcterms:modified>
</cp:coreProperties>
</file>